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2" r:id="rId6"/>
    <p:sldId id="263" r:id="rId7"/>
    <p:sldId id="261" r:id="rId8"/>
    <p:sldId id="264" r:id="rId9"/>
    <p:sldId id="266" r:id="rId10"/>
    <p:sldId id="267" r:id="rId11"/>
    <p:sldId id="265" r:id="rId12"/>
    <p:sldId id="268" r:id="rId13"/>
    <p:sldId id="270" r:id="rId14"/>
    <p:sldId id="271" r:id="rId15"/>
    <p:sldId id="269" r:id="rId16"/>
    <p:sldId id="272" r:id="rId17"/>
    <p:sldId id="273" r:id="rId18"/>
    <p:sldId id="274" r:id="rId19"/>
    <p:sldId id="275" r:id="rId20"/>
    <p:sldId id="276" r:id="rId21"/>
    <p:sldId id="277" r:id="rId22"/>
    <p:sldId id="279" r:id="rId23"/>
    <p:sldId id="280" r:id="rId24"/>
    <p:sldId id="278" r:id="rId25"/>
    <p:sldId id="281" r:id="rId26"/>
    <p:sldId id="282" r:id="rId27"/>
    <p:sldId id="283" r:id="rId28"/>
    <p:sldId id="284"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9048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260951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194682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1547876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29892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250074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2243342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316505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3875345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E2E6A-2F51-4F8C-BD08-AE5A541002F9}" type="datetimeFigureOut">
              <a:rPr lang="en-US" smtClean="0"/>
              <a:t>7/26/2016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275916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CE2E6A-2F51-4F8C-BD08-AE5A541002F9}"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121317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CE2E6A-2F51-4F8C-BD08-AE5A541002F9}" type="datetimeFigureOut">
              <a:rPr lang="en-US" smtClean="0"/>
              <a:t>7/26/2016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115158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CE2E6A-2F51-4F8C-BD08-AE5A541002F9}" type="datetimeFigureOut">
              <a:rPr lang="en-US" smtClean="0"/>
              <a:t>7/26/2016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14297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E2E6A-2F51-4F8C-BD08-AE5A541002F9}" type="datetimeFigureOut">
              <a:rPr lang="en-US" smtClean="0"/>
              <a:t>7/26/2016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138998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E2E6A-2F51-4F8C-BD08-AE5A541002F9}"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71484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E2E6A-2F51-4F8C-BD08-AE5A541002F9}" type="datetimeFigureOut">
              <a:rPr lang="en-US" smtClean="0"/>
              <a:t>7/26/2016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92667-5B14-4219-AB45-9F23810EF909}" type="slidenum">
              <a:rPr lang="en-US" smtClean="0"/>
              <a:t>‹#›</a:t>
            </a:fld>
            <a:endParaRPr lang="en-US"/>
          </a:p>
        </p:txBody>
      </p:sp>
    </p:spTree>
    <p:extLst>
      <p:ext uri="{BB962C8B-B14F-4D97-AF65-F5344CB8AC3E}">
        <p14:creationId xmlns:p14="http://schemas.microsoft.com/office/powerpoint/2010/main" val="251332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CE2E6A-2F51-4F8C-BD08-AE5A541002F9}" type="datetimeFigureOut">
              <a:rPr lang="en-US" smtClean="0"/>
              <a:t>7/26/2016</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192667-5B14-4219-AB45-9F23810EF909}" type="slidenum">
              <a:rPr lang="en-US" smtClean="0"/>
              <a:t>‹#›</a:t>
            </a:fld>
            <a:endParaRPr lang="en-US"/>
          </a:p>
        </p:txBody>
      </p:sp>
    </p:spTree>
    <p:extLst>
      <p:ext uri="{BB962C8B-B14F-4D97-AF65-F5344CB8AC3E}">
        <p14:creationId xmlns:p14="http://schemas.microsoft.com/office/powerpoint/2010/main" val="305664898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ymusicfriend.net/" TargetMode="Externa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hyperlink" Target="http://atlantachoral.weebly.com/" TargetMode="Externa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3" Type="http://schemas.openxmlformats.org/officeDocument/2006/relationships/hyperlink" Target="http://atlantachoral.weebly.com/" TargetMode="Externa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Assessments in Elementary Music</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Why, When and How?</a:t>
            </a:r>
          </a:p>
          <a:p>
            <a:endParaRPr lang="en-US" dirty="0"/>
          </a:p>
          <a:p>
            <a:r>
              <a:rPr lang="en-US" dirty="0" smtClean="0"/>
              <a:t>Adam Cole, Fine Arts Support Team</a:t>
            </a:r>
            <a:r>
              <a:rPr lang="en-US" dirty="0" smtClean="0"/>
              <a:t>,</a:t>
            </a:r>
          </a:p>
          <a:p>
            <a:r>
              <a:rPr lang="en-US" i="1" dirty="0" smtClean="0"/>
              <a:t>Atlanta Public Schools </a:t>
            </a:r>
            <a:r>
              <a:rPr lang="en-US" dirty="0" smtClean="0"/>
              <a:t>- August 2016</a:t>
            </a:r>
            <a:endParaRPr lang="en-US" dirty="0"/>
          </a:p>
        </p:txBody>
      </p:sp>
      <p:sp>
        <p:nvSpPr>
          <p:cNvPr id="5" name="TextBox 4"/>
          <p:cNvSpPr txBox="1"/>
          <p:nvPr/>
        </p:nvSpPr>
        <p:spPr>
          <a:xfrm>
            <a:off x="4443207" y="5657671"/>
            <a:ext cx="3305585" cy="1200329"/>
          </a:xfrm>
          <a:prstGeom prst="rect">
            <a:avLst/>
          </a:prstGeom>
          <a:noFill/>
        </p:spPr>
        <p:txBody>
          <a:bodyPr wrap="none" rtlCol="0">
            <a:spAutoFit/>
          </a:bodyPr>
          <a:lstStyle/>
          <a:p>
            <a:pPr algn="ctr"/>
            <a:r>
              <a:rPr lang="en-US" dirty="0" smtClean="0"/>
              <a:t>© 2016 Adam Cole</a:t>
            </a:r>
          </a:p>
          <a:p>
            <a:pPr algn="ctr"/>
            <a:r>
              <a:rPr lang="en-US" dirty="0" smtClean="0">
                <a:hlinkClick r:id="rId3"/>
              </a:rPr>
              <a:t>www.mymusicfriend.net</a:t>
            </a:r>
            <a:endParaRPr lang="en-US" dirty="0" smtClean="0"/>
          </a:p>
          <a:p>
            <a:pPr algn="ctr"/>
            <a:r>
              <a:rPr lang="en-US" dirty="0">
                <a:hlinkClick r:id="rId4"/>
              </a:rPr>
              <a:t>http://atlantachoral.weebly.com</a:t>
            </a:r>
            <a:r>
              <a:rPr lang="en-US" dirty="0" smtClean="0">
                <a:hlinkClick r:id="rId4"/>
              </a:rPr>
              <a:t>/</a:t>
            </a:r>
            <a:endParaRPr lang="en-US" dirty="0" smtClean="0"/>
          </a:p>
          <a:p>
            <a:endParaRPr lang="en-US" dirty="0"/>
          </a:p>
        </p:txBody>
      </p:sp>
    </p:spTree>
    <p:custDataLst>
      <p:tags r:id="rId1"/>
    </p:custDataLst>
    <p:extLst>
      <p:ext uri="{BB962C8B-B14F-4D97-AF65-F5344CB8AC3E}">
        <p14:creationId xmlns:p14="http://schemas.microsoft.com/office/powerpoint/2010/main" val="3206258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ensure that your assessments are fair</a:t>
            </a:r>
            <a:endParaRPr lang="en-US" dirty="0"/>
          </a:p>
        </p:txBody>
      </p:sp>
      <p:sp>
        <p:nvSpPr>
          <p:cNvPr id="3" name="Content Placeholder 2"/>
          <p:cNvSpPr>
            <a:spLocks noGrp="1"/>
          </p:cNvSpPr>
          <p:nvPr>
            <p:ph idx="1"/>
          </p:nvPr>
        </p:nvSpPr>
        <p:spPr/>
        <p:txBody>
          <a:bodyPr>
            <a:normAutofit/>
          </a:bodyPr>
          <a:lstStyle/>
          <a:p>
            <a:r>
              <a:rPr lang="en-US" sz="2000" dirty="0" smtClean="0"/>
              <a:t>Provide a </a:t>
            </a:r>
            <a:r>
              <a:rPr lang="en-US" sz="2000" b="1" dirty="0" smtClean="0"/>
              <a:t>study sheet </a:t>
            </a:r>
            <a:r>
              <a:rPr lang="en-US" sz="2000" dirty="0" smtClean="0"/>
              <a:t>and go over the information you will be assessing carefully on week 8.  Reserve class time to clear up any confusion about any topic, and encourage students to ask questions.</a:t>
            </a:r>
          </a:p>
          <a:p>
            <a:r>
              <a:rPr lang="en-US" sz="2000" dirty="0" smtClean="0"/>
              <a:t>Make </a:t>
            </a:r>
            <a:r>
              <a:rPr lang="en-US" sz="2000" b="1" dirty="0" smtClean="0"/>
              <a:t>half the assessment a performance evaluation </a:t>
            </a:r>
            <a:r>
              <a:rPr lang="en-US" sz="2000" dirty="0" smtClean="0"/>
              <a:t>based on effort and cooperation, worth 50 points.  The other half will be the written part, graded only on factual knowledge, worth 50 points.  Any child that makes an effort and cooperates will earn at least a 50 on the assessment.</a:t>
            </a:r>
          </a:p>
          <a:p>
            <a:endParaRPr lang="en-US" dirty="0"/>
          </a:p>
        </p:txBody>
      </p:sp>
    </p:spTree>
    <p:custDataLst>
      <p:tags r:id="rId1"/>
    </p:custDataLst>
    <p:extLst>
      <p:ext uri="{BB962C8B-B14F-4D97-AF65-F5344CB8AC3E}">
        <p14:creationId xmlns:p14="http://schemas.microsoft.com/office/powerpoint/2010/main" val="2830916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ensure that your assessments are fair</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smtClean="0"/>
              <a:t>Provide a </a:t>
            </a:r>
            <a:r>
              <a:rPr lang="en-US" sz="2400" b="1" dirty="0" smtClean="0"/>
              <a:t>study sheet </a:t>
            </a:r>
            <a:r>
              <a:rPr lang="en-US" sz="2400" dirty="0" smtClean="0"/>
              <a:t>and go over the information you will be assessing carefully on week 8.  Reserve class time to clear up any confusion about any topic, and encourage students to ask questions.</a:t>
            </a:r>
          </a:p>
          <a:p>
            <a:r>
              <a:rPr lang="en-US" sz="2400" dirty="0" smtClean="0"/>
              <a:t>Make </a:t>
            </a:r>
            <a:r>
              <a:rPr lang="en-US" sz="2400" b="1" dirty="0" smtClean="0"/>
              <a:t>half the assessment a performance evaluation </a:t>
            </a:r>
            <a:r>
              <a:rPr lang="en-US" sz="2400" dirty="0" smtClean="0"/>
              <a:t>based on effort and cooperation, worth 50 points.  The other half will be the written part, graded only on factual knowledge, worth 50 points.  Any child that makes an effort and cooperates will earn at least a 50 on the assessment.</a:t>
            </a:r>
          </a:p>
          <a:p>
            <a:r>
              <a:rPr lang="en-US" sz="2400" dirty="0" smtClean="0"/>
              <a:t>Create a </a:t>
            </a:r>
            <a:r>
              <a:rPr lang="en-US" sz="2400" b="1" dirty="0" smtClean="0"/>
              <a:t>recovery policy</a:t>
            </a:r>
            <a:r>
              <a:rPr lang="en-US" sz="2400" dirty="0" smtClean="0"/>
              <a:t>:  If a student fails the written part of the assessment, they will be allowed to take it home and correct all wrong answers.  The test will be re-graded, and the old and new score averaged together.  Any child that corrects the test perfectly using whatever resources they wish (parent, internet, conference with you) will earn at least a 75 on the assessment.</a:t>
            </a:r>
          </a:p>
        </p:txBody>
      </p:sp>
    </p:spTree>
    <p:custDataLst>
      <p:tags r:id="rId1"/>
    </p:custDataLst>
    <p:extLst>
      <p:ext uri="{BB962C8B-B14F-4D97-AF65-F5344CB8AC3E}">
        <p14:creationId xmlns:p14="http://schemas.microsoft.com/office/powerpoint/2010/main" val="119100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 example: a 3</a:t>
            </a:r>
            <a:r>
              <a:rPr lang="en-US" baseline="30000" dirty="0" smtClean="0"/>
              <a:t>rd</a:t>
            </a:r>
            <a:r>
              <a:rPr lang="en-US" dirty="0" smtClean="0"/>
              <a:t> grade assessment at 27 weeks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Written Assessment (20 minutes)</a:t>
            </a:r>
          </a:p>
          <a:p>
            <a:pPr lvl="2"/>
            <a:r>
              <a:rPr lang="en-US" dirty="0"/>
              <a:t>Be able to identify / define 10 </a:t>
            </a:r>
            <a:r>
              <a:rPr lang="en-US" dirty="0" smtClean="0"/>
              <a:t>codes (music symbols).</a:t>
            </a:r>
            <a:endParaRPr lang="en-US" dirty="0"/>
          </a:p>
          <a:p>
            <a:pPr lvl="2"/>
            <a:r>
              <a:rPr lang="en-US" dirty="0"/>
              <a:t>Be able to identify / draw E-B on the staff.</a:t>
            </a:r>
          </a:p>
          <a:p>
            <a:pPr lvl="2"/>
            <a:r>
              <a:rPr lang="en-US" dirty="0"/>
              <a:t>Be able to identify / draw the places in </a:t>
            </a:r>
            <a:r>
              <a:rPr lang="en-US" dirty="0" err="1"/>
              <a:t>Solfege</a:t>
            </a:r>
            <a:r>
              <a:rPr lang="en-US" dirty="0"/>
              <a:t> </a:t>
            </a:r>
            <a:r>
              <a:rPr lang="en-US" dirty="0" smtClean="0"/>
              <a:t>Town (my </a:t>
            </a:r>
            <a:r>
              <a:rPr lang="en-US" dirty="0" err="1" smtClean="0"/>
              <a:t>Solfege</a:t>
            </a:r>
            <a:r>
              <a:rPr lang="en-US" dirty="0" smtClean="0"/>
              <a:t> system)</a:t>
            </a:r>
            <a:endParaRPr lang="en-US" dirty="0"/>
          </a:p>
          <a:p>
            <a:pPr lvl="2"/>
            <a:r>
              <a:rPr lang="en-US" dirty="0"/>
              <a:t>Be able to circle the </a:t>
            </a:r>
            <a:r>
              <a:rPr lang="en-US" dirty="0" err="1"/>
              <a:t>Solfege</a:t>
            </a:r>
            <a:r>
              <a:rPr lang="en-US" dirty="0"/>
              <a:t> notes of the pentatonic scale</a:t>
            </a:r>
          </a:p>
          <a:p>
            <a:pPr lvl="2"/>
            <a:r>
              <a:rPr lang="en-US" dirty="0"/>
              <a:t>Be able to choose from a meter on the board (4/4 ¾ 2/4 6/8) and tell what it counts to</a:t>
            </a:r>
          </a:p>
          <a:p>
            <a:pPr lvl="2"/>
            <a:r>
              <a:rPr lang="en-US" dirty="0"/>
              <a:t>Write out the 12-bar blues using </a:t>
            </a:r>
            <a:r>
              <a:rPr lang="en-US" dirty="0" err="1" smtClean="0"/>
              <a:t>Solfege</a:t>
            </a:r>
            <a:endParaRPr lang="en-US" dirty="0" smtClean="0"/>
          </a:p>
          <a:p>
            <a:r>
              <a:rPr lang="en-US" dirty="0" smtClean="0"/>
              <a:t>Performance Evaluation (remainder of time)</a:t>
            </a:r>
          </a:p>
          <a:p>
            <a:pPr lvl="2"/>
            <a:r>
              <a:rPr lang="en-US" dirty="0"/>
              <a:t>Locomotion (with Dance Police game)</a:t>
            </a:r>
          </a:p>
          <a:p>
            <a:pPr lvl="2"/>
            <a:r>
              <a:rPr lang="en-US" dirty="0"/>
              <a:t>Four White Horses (with clapping game)</a:t>
            </a:r>
          </a:p>
          <a:p>
            <a:pPr lvl="2"/>
            <a:r>
              <a:rPr lang="en-US" dirty="0"/>
              <a:t>Draw Me a Bucket (with game)</a:t>
            </a:r>
          </a:p>
          <a:p>
            <a:pPr lvl="2"/>
            <a:r>
              <a:rPr lang="en-US" dirty="0"/>
              <a:t>(Old Dan Tucker) </a:t>
            </a:r>
            <a:r>
              <a:rPr lang="en-US" dirty="0" smtClean="0"/>
              <a:t>optional</a:t>
            </a:r>
          </a:p>
          <a:p>
            <a:pPr lvl="2"/>
            <a:r>
              <a:rPr lang="en-US" dirty="0" smtClean="0"/>
              <a:t>Improvising over the blues on a pentatonic scale in mallet instruments</a:t>
            </a:r>
          </a:p>
          <a:p>
            <a:pPr lvl="2"/>
            <a:endParaRPr lang="en-US" dirty="0" smtClean="0"/>
          </a:p>
        </p:txBody>
      </p:sp>
    </p:spTree>
    <p:custDataLst>
      <p:tags r:id="rId1"/>
    </p:custDataLst>
    <p:extLst>
      <p:ext uri="{BB962C8B-B14F-4D97-AF65-F5344CB8AC3E}">
        <p14:creationId xmlns:p14="http://schemas.microsoft.com/office/powerpoint/2010/main" val="4172771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Traquavis</a:t>
            </a:r>
            <a:r>
              <a:rPr lang="en-US" dirty="0" smtClean="0"/>
              <a:t> takes the test…</a:t>
            </a:r>
            <a:endParaRPr lang="en-US" dirty="0"/>
          </a:p>
        </p:txBody>
      </p:sp>
      <p:sp>
        <p:nvSpPr>
          <p:cNvPr id="3" name="Content Placeholder 2"/>
          <p:cNvSpPr>
            <a:spLocks noGrp="1"/>
          </p:cNvSpPr>
          <p:nvPr>
            <p:ph idx="1"/>
          </p:nvPr>
        </p:nvSpPr>
        <p:spPr/>
        <p:txBody>
          <a:bodyPr/>
          <a:lstStyle/>
          <a:p>
            <a:r>
              <a:rPr lang="en-US" dirty="0" smtClean="0"/>
              <a:t>He takes the written assessment and misses every question except one.  The scores to the test varied from low to high, so we know it was a reasonable test.  He receives 5 points for the written section of his test.</a:t>
            </a:r>
          </a:p>
          <a:p>
            <a:endParaRPr lang="en-US" dirty="0"/>
          </a:p>
        </p:txBody>
      </p:sp>
    </p:spTree>
    <p:custDataLst>
      <p:tags r:id="rId1"/>
    </p:custDataLst>
    <p:extLst>
      <p:ext uri="{BB962C8B-B14F-4D97-AF65-F5344CB8AC3E}">
        <p14:creationId xmlns:p14="http://schemas.microsoft.com/office/powerpoint/2010/main" val="2337388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Traquavis</a:t>
            </a:r>
            <a:r>
              <a:rPr lang="en-US" dirty="0" smtClean="0"/>
              <a:t> takes the test…</a:t>
            </a:r>
            <a:endParaRPr lang="en-US" dirty="0"/>
          </a:p>
        </p:txBody>
      </p:sp>
      <p:sp>
        <p:nvSpPr>
          <p:cNvPr id="3" name="Content Placeholder 2"/>
          <p:cNvSpPr>
            <a:spLocks noGrp="1"/>
          </p:cNvSpPr>
          <p:nvPr>
            <p:ph idx="1"/>
          </p:nvPr>
        </p:nvSpPr>
        <p:spPr/>
        <p:txBody>
          <a:bodyPr/>
          <a:lstStyle/>
          <a:p>
            <a:r>
              <a:rPr lang="en-US" dirty="0" smtClean="0"/>
              <a:t>He takes the written assessment and misses every question except one.  The scores to the test varied from low to high, so we know it was a reasonable test.  He receives 5 points for the written section of his test.</a:t>
            </a:r>
          </a:p>
          <a:p>
            <a:r>
              <a:rPr lang="en-US" dirty="0" smtClean="0"/>
              <a:t>He participates fully in all songs and games.  He doesn’t know the words and movements to all of them, but he watches others (the way chorus singers do!) until he can recover.  He receives 50 points for the performance section of his test. </a:t>
            </a:r>
          </a:p>
          <a:p>
            <a:endParaRPr lang="en-US" dirty="0"/>
          </a:p>
        </p:txBody>
      </p:sp>
    </p:spTree>
    <p:custDataLst>
      <p:tags r:id="rId1"/>
    </p:custDataLst>
    <p:extLst>
      <p:ext uri="{BB962C8B-B14F-4D97-AF65-F5344CB8AC3E}">
        <p14:creationId xmlns:p14="http://schemas.microsoft.com/office/powerpoint/2010/main" val="253866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Traquavis</a:t>
            </a:r>
            <a:r>
              <a:rPr lang="en-US" dirty="0" smtClean="0"/>
              <a:t> takes the test…</a:t>
            </a:r>
            <a:endParaRPr lang="en-US" dirty="0"/>
          </a:p>
        </p:txBody>
      </p:sp>
      <p:sp>
        <p:nvSpPr>
          <p:cNvPr id="3" name="Content Placeholder 2"/>
          <p:cNvSpPr>
            <a:spLocks noGrp="1"/>
          </p:cNvSpPr>
          <p:nvPr>
            <p:ph idx="1"/>
          </p:nvPr>
        </p:nvSpPr>
        <p:spPr/>
        <p:txBody>
          <a:bodyPr>
            <a:normAutofit/>
          </a:bodyPr>
          <a:lstStyle/>
          <a:p>
            <a:r>
              <a:rPr lang="en-US" dirty="0" smtClean="0"/>
              <a:t>He takes the written assessment and misses every question except one.  The scores to the test varied from low to high, so we know it was a reasonable test.  He receives 5 points for the written section of his test.</a:t>
            </a:r>
          </a:p>
          <a:p>
            <a:r>
              <a:rPr lang="en-US" dirty="0" smtClean="0"/>
              <a:t>He participates fully in all songs and games.  He doesn’t know the words and movements to all of them, but he watches others (the way chorus singers do!) until he can recover.  He receives 50 points for the performance section of his test. </a:t>
            </a:r>
          </a:p>
          <a:p>
            <a:r>
              <a:rPr lang="en-US" dirty="0" smtClean="0"/>
              <a:t>55 points total.</a:t>
            </a:r>
            <a:endParaRPr lang="en-US" dirty="0"/>
          </a:p>
        </p:txBody>
      </p:sp>
    </p:spTree>
    <p:custDataLst>
      <p:tags r:id="rId1"/>
    </p:custDataLst>
    <p:extLst>
      <p:ext uri="{BB962C8B-B14F-4D97-AF65-F5344CB8AC3E}">
        <p14:creationId xmlns:p14="http://schemas.microsoft.com/office/powerpoint/2010/main" val="381126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Traquavis</a:t>
            </a:r>
            <a:r>
              <a:rPr lang="en-US" dirty="0" smtClean="0"/>
              <a:t> wants to improve his score</a:t>
            </a:r>
            <a:endParaRPr lang="en-US" dirty="0"/>
          </a:p>
        </p:txBody>
      </p:sp>
      <p:sp>
        <p:nvSpPr>
          <p:cNvPr id="3" name="Content Placeholder 2"/>
          <p:cNvSpPr>
            <a:spLocks noGrp="1"/>
          </p:cNvSpPr>
          <p:nvPr>
            <p:ph idx="1"/>
          </p:nvPr>
        </p:nvSpPr>
        <p:spPr/>
        <p:txBody>
          <a:bodyPr/>
          <a:lstStyle/>
          <a:p>
            <a:r>
              <a:rPr lang="en-US" dirty="0" err="1" smtClean="0"/>
              <a:t>Traquavis</a:t>
            </a:r>
            <a:r>
              <a:rPr lang="en-US" dirty="0" smtClean="0"/>
              <a:t> takes his test home and corrects it with Mom’s help (and a conference call to the teacher).</a:t>
            </a:r>
          </a:p>
          <a:p>
            <a:r>
              <a:rPr lang="en-US" dirty="0" err="1" smtClean="0"/>
              <a:t>Traquavis</a:t>
            </a:r>
            <a:r>
              <a:rPr lang="en-US" dirty="0" smtClean="0"/>
              <a:t> returns the test to his teacher.  It’s almost perfect now.  The corrected grade is 95. (50 performance plus 45 written)</a:t>
            </a:r>
          </a:p>
          <a:p>
            <a:r>
              <a:rPr lang="en-US" dirty="0" smtClean="0"/>
              <a:t>Teacher averages the first grade and the second grade to get the revised grade.  55+95=150    150 % 2 = 75</a:t>
            </a:r>
          </a:p>
          <a:p>
            <a:endParaRPr lang="en-US" dirty="0"/>
          </a:p>
        </p:txBody>
      </p:sp>
    </p:spTree>
    <p:custDataLst>
      <p:tags r:id="rId1"/>
    </p:custDataLst>
    <p:extLst>
      <p:ext uri="{BB962C8B-B14F-4D97-AF65-F5344CB8AC3E}">
        <p14:creationId xmlns:p14="http://schemas.microsoft.com/office/powerpoint/2010/main" val="2455478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lstStyle/>
          <a:p>
            <a:r>
              <a:rPr lang="en-US" dirty="0" err="1" smtClean="0"/>
              <a:t>Traquavis</a:t>
            </a:r>
            <a:r>
              <a:rPr lang="en-US" dirty="0" smtClean="0"/>
              <a:t> got a passing grade that is a reflection of both his test preparation and his willingness to work to improve.</a:t>
            </a:r>
          </a:p>
          <a:p>
            <a:r>
              <a:rPr lang="en-US" dirty="0" smtClean="0"/>
              <a:t>His Mom saw exactly where the score came from and got a sense that the teacher is both teaching real material and is paying attention in Music Class.</a:t>
            </a:r>
          </a:p>
          <a:p>
            <a:r>
              <a:rPr lang="en-US" dirty="0" err="1" smtClean="0"/>
              <a:t>Traquavis</a:t>
            </a:r>
            <a:r>
              <a:rPr lang="en-US" dirty="0" smtClean="0"/>
              <a:t> got a lot of time with material he might have only been sort of listening to before!</a:t>
            </a:r>
            <a:endParaRPr lang="en-US" dirty="0"/>
          </a:p>
        </p:txBody>
      </p:sp>
    </p:spTree>
    <p:custDataLst>
      <p:tags r:id="rId1"/>
    </p:custDataLst>
    <p:extLst>
      <p:ext uri="{BB962C8B-B14F-4D97-AF65-F5344CB8AC3E}">
        <p14:creationId xmlns:p14="http://schemas.microsoft.com/office/powerpoint/2010/main" val="36106636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Kindergarten and First</a:t>
            </a:r>
            <a:endParaRPr lang="en-US" dirty="0"/>
          </a:p>
        </p:txBody>
      </p:sp>
      <p:sp>
        <p:nvSpPr>
          <p:cNvPr id="3" name="Content Placeholder 2"/>
          <p:cNvSpPr>
            <a:spLocks noGrp="1"/>
          </p:cNvSpPr>
          <p:nvPr>
            <p:ph idx="1"/>
          </p:nvPr>
        </p:nvSpPr>
        <p:spPr/>
        <p:txBody>
          <a:bodyPr/>
          <a:lstStyle/>
          <a:p>
            <a:r>
              <a:rPr lang="en-US" dirty="0" smtClean="0"/>
              <a:t>Typically they don’t write uniformly well enough to take a test.</a:t>
            </a:r>
          </a:p>
          <a:p>
            <a:r>
              <a:rPr lang="en-US" dirty="0" smtClean="0"/>
              <a:t>Their test can be completely performance-based.</a:t>
            </a:r>
            <a:endParaRPr lang="en-US" dirty="0"/>
          </a:p>
        </p:txBody>
      </p:sp>
    </p:spTree>
    <p:custDataLst>
      <p:tags r:id="rId1"/>
    </p:custDataLst>
    <p:extLst>
      <p:ext uri="{BB962C8B-B14F-4D97-AF65-F5344CB8AC3E}">
        <p14:creationId xmlns:p14="http://schemas.microsoft.com/office/powerpoint/2010/main" val="2006223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Kindergarten</a:t>
            </a:r>
            <a:endParaRPr lang="en-US" dirty="0"/>
          </a:p>
        </p:txBody>
      </p:sp>
      <p:sp>
        <p:nvSpPr>
          <p:cNvPr id="3" name="Content Placeholder 2"/>
          <p:cNvSpPr>
            <a:spLocks noGrp="1"/>
          </p:cNvSpPr>
          <p:nvPr>
            <p:ph idx="1"/>
          </p:nvPr>
        </p:nvSpPr>
        <p:spPr/>
        <p:txBody>
          <a:bodyPr/>
          <a:lstStyle/>
          <a:p>
            <a:r>
              <a:rPr lang="en-US" dirty="0" smtClean="0"/>
              <a:t>“Performance” – split class into two groups.  One group will be the audience, one the performers.</a:t>
            </a:r>
          </a:p>
          <a:p>
            <a:r>
              <a:rPr lang="en-US" dirty="0" smtClean="0"/>
              <a:t>Performers must perform all the songs and games, led by the teacher.  Audience must demonstrate appropriate audience etiquette as defined by the teacher.</a:t>
            </a:r>
          </a:p>
          <a:p>
            <a:r>
              <a:rPr lang="en-US" dirty="0" smtClean="0"/>
              <a:t>After the performance, the two groups switch.</a:t>
            </a:r>
            <a:endParaRPr lang="en-US" dirty="0"/>
          </a:p>
        </p:txBody>
      </p:sp>
    </p:spTree>
    <p:custDataLst>
      <p:tags r:id="rId1"/>
    </p:custDataLst>
    <p:extLst>
      <p:ext uri="{BB962C8B-B14F-4D97-AF65-F5344CB8AC3E}">
        <p14:creationId xmlns:p14="http://schemas.microsoft.com/office/powerpoint/2010/main" val="306197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it important to have good assessments in elementary music?</a:t>
            </a:r>
            <a:endParaRPr lang="en-US" dirty="0"/>
          </a:p>
        </p:txBody>
      </p:sp>
      <p:sp>
        <p:nvSpPr>
          <p:cNvPr id="3" name="Content Placeholder 2"/>
          <p:cNvSpPr>
            <a:spLocks noGrp="1"/>
          </p:cNvSpPr>
          <p:nvPr>
            <p:ph idx="1"/>
          </p:nvPr>
        </p:nvSpPr>
        <p:spPr/>
        <p:txBody>
          <a:bodyPr/>
          <a:lstStyle/>
          <a:p>
            <a:r>
              <a:rPr lang="en-US" dirty="0" smtClean="0"/>
              <a:t>Earn the appropriate respect you deserve for your program from students, administrators, teachers.</a:t>
            </a:r>
            <a:endParaRPr lang="en-US" dirty="0"/>
          </a:p>
        </p:txBody>
      </p:sp>
    </p:spTree>
    <p:custDataLst>
      <p:tags r:id="rId1"/>
    </p:custDataLst>
    <p:extLst>
      <p:ext uri="{BB962C8B-B14F-4D97-AF65-F5344CB8AC3E}">
        <p14:creationId xmlns:p14="http://schemas.microsoft.com/office/powerpoint/2010/main" val="2894766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assessment for First Grade</a:t>
            </a:r>
            <a:endParaRPr lang="en-US" dirty="0"/>
          </a:p>
        </p:txBody>
      </p:sp>
      <p:sp>
        <p:nvSpPr>
          <p:cNvPr id="3" name="Content Placeholder 2"/>
          <p:cNvSpPr>
            <a:spLocks noGrp="1"/>
          </p:cNvSpPr>
          <p:nvPr>
            <p:ph idx="1"/>
          </p:nvPr>
        </p:nvSpPr>
        <p:spPr/>
        <p:txBody>
          <a:bodyPr/>
          <a:lstStyle/>
          <a:p>
            <a:r>
              <a:rPr lang="en-US" dirty="0" smtClean="0"/>
              <a:t>Half of the grade can be participation / cooperation.</a:t>
            </a:r>
          </a:p>
          <a:p>
            <a:r>
              <a:rPr lang="en-US" dirty="0" smtClean="0"/>
              <a:t>The other half can come from one or more simple performance assessments.</a:t>
            </a:r>
            <a:endParaRPr lang="en-US" dirty="0"/>
          </a:p>
        </p:txBody>
      </p:sp>
    </p:spTree>
    <p:custDataLst>
      <p:tags r:id="rId1"/>
    </p:custDataLst>
    <p:extLst>
      <p:ext uri="{BB962C8B-B14F-4D97-AF65-F5344CB8AC3E}">
        <p14:creationId xmlns:p14="http://schemas.microsoft.com/office/powerpoint/2010/main" val="1507514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Assessments Should…</a:t>
            </a:r>
            <a:endParaRPr lang="en-US" dirty="0"/>
          </a:p>
        </p:txBody>
      </p:sp>
      <p:sp>
        <p:nvSpPr>
          <p:cNvPr id="3" name="Content Placeholder 2"/>
          <p:cNvSpPr>
            <a:spLocks noGrp="1"/>
          </p:cNvSpPr>
          <p:nvPr>
            <p:ph idx="1"/>
          </p:nvPr>
        </p:nvSpPr>
        <p:spPr/>
        <p:txBody>
          <a:bodyPr/>
          <a:lstStyle/>
          <a:p>
            <a:r>
              <a:rPr lang="en-US" dirty="0" smtClean="0"/>
              <a:t>Focus on one skill at a time</a:t>
            </a:r>
          </a:p>
          <a:p>
            <a:r>
              <a:rPr lang="en-US" dirty="0" smtClean="0"/>
              <a:t>Be easy to grade</a:t>
            </a:r>
          </a:p>
          <a:p>
            <a:r>
              <a:rPr lang="en-US" dirty="0" smtClean="0"/>
              <a:t>Be quick so that each child can move through the task while the others watch.</a:t>
            </a:r>
          </a:p>
        </p:txBody>
      </p:sp>
    </p:spTree>
    <p:custDataLst>
      <p:tags r:id="rId1"/>
    </p:custDataLst>
    <p:extLst>
      <p:ext uri="{BB962C8B-B14F-4D97-AF65-F5344CB8AC3E}">
        <p14:creationId xmlns:p14="http://schemas.microsoft.com/office/powerpoint/2010/main" val="94829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a First Grade Performance Assessment</a:t>
            </a:r>
            <a:endParaRPr lang="en-US" dirty="0"/>
          </a:p>
        </p:txBody>
      </p:sp>
      <p:sp>
        <p:nvSpPr>
          <p:cNvPr id="3" name="Content Placeholder 2"/>
          <p:cNvSpPr>
            <a:spLocks noGrp="1"/>
          </p:cNvSpPr>
          <p:nvPr>
            <p:ph idx="1"/>
          </p:nvPr>
        </p:nvSpPr>
        <p:spPr/>
        <p:txBody>
          <a:bodyPr/>
          <a:lstStyle/>
          <a:p>
            <a:r>
              <a:rPr lang="en-US" dirty="0" smtClean="0"/>
              <a:t>Student will go to the xylophone.  Student will say:  “Up” or “Down.”  Student must then play a series of notes on the xylophone that either ascend or descend, matching what they say.</a:t>
            </a:r>
          </a:p>
          <a:p>
            <a:endParaRPr lang="en-US" dirty="0"/>
          </a:p>
        </p:txBody>
      </p:sp>
    </p:spTree>
    <p:custDataLst>
      <p:tags r:id="rId1"/>
    </p:custDataLst>
    <p:extLst>
      <p:ext uri="{BB962C8B-B14F-4D97-AF65-F5344CB8AC3E}">
        <p14:creationId xmlns:p14="http://schemas.microsoft.com/office/powerpoint/2010/main" val="1258998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a First Grade Performance Assessment</a:t>
            </a:r>
            <a:endParaRPr lang="en-US" dirty="0"/>
          </a:p>
        </p:txBody>
      </p:sp>
      <p:sp>
        <p:nvSpPr>
          <p:cNvPr id="3" name="Content Placeholder 2"/>
          <p:cNvSpPr>
            <a:spLocks noGrp="1"/>
          </p:cNvSpPr>
          <p:nvPr>
            <p:ph idx="1"/>
          </p:nvPr>
        </p:nvSpPr>
        <p:spPr/>
        <p:txBody>
          <a:bodyPr/>
          <a:lstStyle/>
          <a:p>
            <a:r>
              <a:rPr lang="en-US" dirty="0" smtClean="0"/>
              <a:t>Student will go to the xylophone.  Student will say:  “Up” or “Down.”  Student must then play a series of notes on the xylophone that either ascend or descend, matching what they say.</a:t>
            </a:r>
          </a:p>
          <a:p>
            <a:r>
              <a:rPr lang="en-US" dirty="0" smtClean="0"/>
              <a:t>The simple assessment requires only one skill, but measures several things:  1) Do they know what up and down mean in music?  2) Do they know which way is up on a keyboard or mallet instrument?  3) Can they match what they think with what they do?</a:t>
            </a:r>
          </a:p>
          <a:p>
            <a:endParaRPr lang="en-US" dirty="0"/>
          </a:p>
        </p:txBody>
      </p:sp>
    </p:spTree>
    <p:custDataLst>
      <p:tags r:id="rId1"/>
    </p:custDataLst>
    <p:extLst>
      <p:ext uri="{BB962C8B-B14F-4D97-AF65-F5344CB8AC3E}">
        <p14:creationId xmlns:p14="http://schemas.microsoft.com/office/powerpoint/2010/main" val="786884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a First Grade Performance Assessment</a:t>
            </a:r>
            <a:endParaRPr lang="en-US" dirty="0"/>
          </a:p>
        </p:txBody>
      </p:sp>
      <p:sp>
        <p:nvSpPr>
          <p:cNvPr id="3" name="Content Placeholder 2"/>
          <p:cNvSpPr>
            <a:spLocks noGrp="1"/>
          </p:cNvSpPr>
          <p:nvPr>
            <p:ph idx="1"/>
          </p:nvPr>
        </p:nvSpPr>
        <p:spPr/>
        <p:txBody>
          <a:bodyPr>
            <a:normAutofit/>
          </a:bodyPr>
          <a:lstStyle/>
          <a:p>
            <a:r>
              <a:rPr lang="en-US" dirty="0" smtClean="0"/>
              <a:t>Student will go to the xylophone.  Student will say:  “Up” or “Down.”  Student must then play a series of notes on the xylophone that either ascend or descend, matching what they say.</a:t>
            </a:r>
          </a:p>
          <a:p>
            <a:r>
              <a:rPr lang="en-US" dirty="0" smtClean="0"/>
              <a:t>The simple assessment requires only one skill, but measures several things:  1) Do they know what up and down mean in music?  2) Do they know which way is up on a keyboard or mallet instrument?  3) Can they match what they think with what they do?</a:t>
            </a:r>
          </a:p>
          <a:p>
            <a:r>
              <a:rPr lang="en-US" dirty="0" smtClean="0"/>
              <a:t>This assessment does not measure whether they play steps or skips, what technique they use to hit the bars, or any dynamic decisions they make.</a:t>
            </a:r>
          </a:p>
        </p:txBody>
      </p:sp>
    </p:spTree>
    <p:custDataLst>
      <p:tags r:id="rId1"/>
    </p:custDataLst>
    <p:extLst>
      <p:ext uri="{BB962C8B-B14F-4D97-AF65-F5344CB8AC3E}">
        <p14:creationId xmlns:p14="http://schemas.microsoft.com/office/powerpoint/2010/main" val="38708255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Grading the assessment (assume this is the only one you use)</a:t>
            </a:r>
            <a:endParaRPr lang="en-US" dirty="0"/>
          </a:p>
        </p:txBody>
      </p:sp>
      <p:sp>
        <p:nvSpPr>
          <p:cNvPr id="3" name="Content Placeholder 2"/>
          <p:cNvSpPr>
            <a:spLocks noGrp="1"/>
          </p:cNvSpPr>
          <p:nvPr>
            <p:ph idx="1"/>
          </p:nvPr>
        </p:nvSpPr>
        <p:spPr/>
        <p:txBody>
          <a:bodyPr/>
          <a:lstStyle/>
          <a:p>
            <a:r>
              <a:rPr lang="en-US" dirty="0" smtClean="0"/>
              <a:t>Student says and plays the same direction:  50 points.</a:t>
            </a:r>
          </a:p>
          <a:p>
            <a:r>
              <a:rPr lang="en-US" dirty="0" smtClean="0"/>
              <a:t>Student says one direction and plays the other:  40 points.</a:t>
            </a:r>
          </a:p>
          <a:p>
            <a:r>
              <a:rPr lang="en-US" dirty="0" smtClean="0"/>
              <a:t>Student says one direction and plays both directions:  30 points.</a:t>
            </a:r>
          </a:p>
          <a:p>
            <a:r>
              <a:rPr lang="en-US" dirty="0" smtClean="0"/>
              <a:t>Student plays one direction and does not say what it is:  20 points.</a:t>
            </a:r>
          </a:p>
          <a:p>
            <a:r>
              <a:rPr lang="en-US" dirty="0" smtClean="0"/>
              <a:t>Student plays in more than one direction:  10 points.</a:t>
            </a:r>
            <a:endParaRPr lang="en-US" dirty="0"/>
          </a:p>
        </p:txBody>
      </p:sp>
    </p:spTree>
    <p:custDataLst>
      <p:tags r:id="rId1"/>
    </p:custDataLst>
    <p:extLst>
      <p:ext uri="{BB962C8B-B14F-4D97-AF65-F5344CB8AC3E}">
        <p14:creationId xmlns:p14="http://schemas.microsoft.com/office/powerpoint/2010/main" val="34520205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can combine several performance assessments if you have time.</a:t>
            </a:r>
            <a:endParaRPr lang="en-US" dirty="0"/>
          </a:p>
        </p:txBody>
      </p:sp>
      <p:sp>
        <p:nvSpPr>
          <p:cNvPr id="3" name="Content Placeholder 2"/>
          <p:cNvSpPr>
            <a:spLocks noGrp="1"/>
          </p:cNvSpPr>
          <p:nvPr>
            <p:ph idx="1"/>
          </p:nvPr>
        </p:nvSpPr>
        <p:spPr/>
        <p:txBody>
          <a:bodyPr/>
          <a:lstStyle/>
          <a:p>
            <a:r>
              <a:rPr lang="en-US" dirty="0" smtClean="0"/>
              <a:t>“Up and Down” on the xylophone – 25 points</a:t>
            </a:r>
          </a:p>
          <a:p>
            <a:r>
              <a:rPr lang="en-US" dirty="0" smtClean="0"/>
              <a:t>“Forte and Piano” in the voice – 15 points</a:t>
            </a:r>
          </a:p>
          <a:p>
            <a:r>
              <a:rPr lang="en-US" dirty="0" smtClean="0"/>
              <a:t>“Identify whether a symbol is a quarter note or two eighth notes” – 10 points</a:t>
            </a:r>
          </a:p>
          <a:p>
            <a:endParaRPr lang="en-US" dirty="0"/>
          </a:p>
        </p:txBody>
      </p:sp>
    </p:spTree>
    <p:custDataLst>
      <p:tags r:id="rId1"/>
    </p:custDataLst>
    <p:extLst>
      <p:ext uri="{BB962C8B-B14F-4D97-AF65-F5344CB8AC3E}">
        <p14:creationId xmlns:p14="http://schemas.microsoft.com/office/powerpoint/2010/main" val="16849721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Treat the performance assessment like the written one</a:t>
            </a:r>
            <a:endParaRPr lang="en-US" dirty="0"/>
          </a:p>
        </p:txBody>
      </p:sp>
      <p:sp>
        <p:nvSpPr>
          <p:cNvPr id="3" name="Content Placeholder 2"/>
          <p:cNvSpPr>
            <a:spLocks noGrp="1"/>
          </p:cNvSpPr>
          <p:nvPr>
            <p:ph idx="1"/>
          </p:nvPr>
        </p:nvSpPr>
        <p:spPr/>
        <p:txBody>
          <a:bodyPr/>
          <a:lstStyle/>
          <a:p>
            <a:r>
              <a:rPr lang="en-US" dirty="0" smtClean="0"/>
              <a:t>Combine “participation” (50 points) with “performance” (50 points) to arrive at a final grade.</a:t>
            </a:r>
          </a:p>
          <a:p>
            <a:r>
              <a:rPr lang="en-US" dirty="0" smtClean="0"/>
              <a:t>Give students a practice run on week 8 so they’ve done it once.  If desired, give them a chance to retake on week 10.</a:t>
            </a:r>
          </a:p>
          <a:p>
            <a:r>
              <a:rPr lang="en-US" dirty="0" smtClean="0"/>
              <a:t>TIP:  When doing a whole-group performance test, let the person who goes first have the option of going again, because they’re the only person that doesn’t get to watch someone else do it!</a:t>
            </a:r>
            <a:endParaRPr lang="en-US" dirty="0"/>
          </a:p>
        </p:txBody>
      </p:sp>
    </p:spTree>
    <p:custDataLst>
      <p:tags r:id="rId1"/>
    </p:custDataLst>
    <p:extLst>
      <p:ext uri="{BB962C8B-B14F-4D97-AF65-F5344CB8AC3E}">
        <p14:creationId xmlns:p14="http://schemas.microsoft.com/office/powerpoint/2010/main" val="3843522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want to look at my materials…</a:t>
            </a:r>
            <a:endParaRPr lang="en-US" dirty="0"/>
          </a:p>
        </p:txBody>
      </p:sp>
      <p:sp>
        <p:nvSpPr>
          <p:cNvPr id="3" name="Content Placeholder 2"/>
          <p:cNvSpPr>
            <a:spLocks noGrp="1"/>
          </p:cNvSpPr>
          <p:nvPr>
            <p:ph idx="1"/>
          </p:nvPr>
        </p:nvSpPr>
        <p:spPr/>
        <p:txBody>
          <a:bodyPr>
            <a:normAutofit/>
          </a:bodyPr>
          <a:lstStyle/>
          <a:p>
            <a:r>
              <a:rPr lang="en-US" dirty="0" smtClean="0"/>
              <a:t>What do I assess?</a:t>
            </a:r>
          </a:p>
          <a:p>
            <a:r>
              <a:rPr lang="en-US" dirty="0" smtClean="0"/>
              <a:t>What do my study guides look like?</a:t>
            </a:r>
            <a:endParaRPr lang="en-US" dirty="0"/>
          </a:p>
          <a:p>
            <a:r>
              <a:rPr lang="en-US" dirty="0" smtClean="0"/>
              <a:t>Where can I find this ridiculously wordy power-point?</a:t>
            </a:r>
          </a:p>
          <a:p>
            <a:endParaRPr lang="en-US" dirty="0"/>
          </a:p>
          <a:p>
            <a:pPr marL="0" indent="0">
              <a:buNone/>
            </a:pPr>
            <a:r>
              <a:rPr lang="en-US" dirty="0" smtClean="0"/>
              <a:t>Everything will be posted on the Atlanta Choral Exchange, </a:t>
            </a:r>
            <a:r>
              <a:rPr lang="en-US" dirty="0" smtClean="0">
                <a:hlinkClick r:id="rId3"/>
              </a:rPr>
              <a:t>http://atlantachoral.weebly.com/</a:t>
            </a:r>
            <a:endParaRPr lang="en-US" dirty="0" smtClean="0"/>
          </a:p>
          <a:p>
            <a:pPr marL="0" indent="0">
              <a:buNone/>
            </a:pPr>
            <a:endParaRPr lang="en-US" dirty="0"/>
          </a:p>
          <a:p>
            <a:pPr marL="0" indent="0">
              <a:buNone/>
            </a:pPr>
            <a:r>
              <a:rPr lang="en-US" dirty="0" smtClean="0"/>
              <a:t>I’ll send out an e-mail to all Fine Arts Staff with a link!</a:t>
            </a:r>
          </a:p>
        </p:txBody>
      </p:sp>
    </p:spTree>
    <p:custDataLst>
      <p:tags r:id="rId1"/>
    </p:custDataLst>
    <p:extLst>
      <p:ext uri="{BB962C8B-B14F-4D97-AF65-F5344CB8AC3E}">
        <p14:creationId xmlns:p14="http://schemas.microsoft.com/office/powerpoint/2010/main" val="21950467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it important to have good assessments in elementary music?</a:t>
            </a:r>
            <a:endParaRPr lang="en-US" dirty="0"/>
          </a:p>
        </p:txBody>
      </p:sp>
      <p:sp>
        <p:nvSpPr>
          <p:cNvPr id="3" name="Content Placeholder 2"/>
          <p:cNvSpPr>
            <a:spLocks noGrp="1"/>
          </p:cNvSpPr>
          <p:nvPr>
            <p:ph idx="1"/>
          </p:nvPr>
        </p:nvSpPr>
        <p:spPr/>
        <p:txBody>
          <a:bodyPr/>
          <a:lstStyle/>
          <a:p>
            <a:r>
              <a:rPr lang="en-US" dirty="0" smtClean="0"/>
              <a:t>Earn the appropriate respect you deserve for your program from students, administrators, teachers.</a:t>
            </a:r>
          </a:p>
          <a:p>
            <a:r>
              <a:rPr lang="en-US" dirty="0" smtClean="0"/>
              <a:t>Gain accountability from students and parents by providing appropriate and verifiable feedback.</a:t>
            </a:r>
            <a:endParaRPr lang="en-US" dirty="0"/>
          </a:p>
        </p:txBody>
      </p:sp>
    </p:spTree>
    <p:custDataLst>
      <p:tags r:id="rId1"/>
    </p:custDataLst>
    <p:extLst>
      <p:ext uri="{BB962C8B-B14F-4D97-AF65-F5344CB8AC3E}">
        <p14:creationId xmlns:p14="http://schemas.microsoft.com/office/powerpoint/2010/main" val="3221481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it important to have good assessments in elementary music?</a:t>
            </a:r>
            <a:endParaRPr lang="en-US" dirty="0"/>
          </a:p>
        </p:txBody>
      </p:sp>
      <p:sp>
        <p:nvSpPr>
          <p:cNvPr id="3" name="Content Placeholder 2"/>
          <p:cNvSpPr>
            <a:spLocks noGrp="1"/>
          </p:cNvSpPr>
          <p:nvPr>
            <p:ph idx="1"/>
          </p:nvPr>
        </p:nvSpPr>
        <p:spPr/>
        <p:txBody>
          <a:bodyPr/>
          <a:lstStyle/>
          <a:p>
            <a:r>
              <a:rPr lang="en-US" dirty="0" smtClean="0"/>
              <a:t>Earn the appropriate respect you deserve for your program from students, administrators, teachers.</a:t>
            </a:r>
          </a:p>
          <a:p>
            <a:r>
              <a:rPr lang="en-US" dirty="0" smtClean="0"/>
              <a:t>Gain accountability from students and parents by providing appropriate and verifiable feedback.</a:t>
            </a:r>
          </a:p>
          <a:p>
            <a:r>
              <a:rPr lang="en-US" dirty="0" smtClean="0"/>
              <a:t>Give yourself data to assess the success of your teaching with each group.</a:t>
            </a:r>
            <a:endParaRPr lang="en-US" dirty="0"/>
          </a:p>
        </p:txBody>
      </p:sp>
    </p:spTree>
    <p:custDataLst>
      <p:tags r:id="rId1"/>
    </p:custDataLst>
    <p:extLst>
      <p:ext uri="{BB962C8B-B14F-4D97-AF65-F5344CB8AC3E}">
        <p14:creationId xmlns:p14="http://schemas.microsoft.com/office/powerpoint/2010/main" val="2227091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“Seriously?  I see them once a week!”</a:t>
            </a:r>
            <a:endParaRPr lang="en-US" dirty="0"/>
          </a:p>
        </p:txBody>
      </p:sp>
      <p:sp>
        <p:nvSpPr>
          <p:cNvPr id="3" name="Content Placeholder 2"/>
          <p:cNvSpPr>
            <a:spLocks noGrp="1"/>
          </p:cNvSpPr>
          <p:nvPr>
            <p:ph idx="1"/>
          </p:nvPr>
        </p:nvSpPr>
        <p:spPr/>
        <p:txBody>
          <a:bodyPr>
            <a:normAutofit/>
          </a:bodyPr>
          <a:lstStyle/>
          <a:p>
            <a:r>
              <a:rPr lang="en-US" dirty="0" smtClean="0"/>
              <a:t>Assessments can be the glue that holds the information you teach together.</a:t>
            </a:r>
          </a:p>
          <a:p>
            <a:r>
              <a:rPr lang="en-US" dirty="0" smtClean="0"/>
              <a:t>By assessing, you are committing to creating a program the students can master (not too easy, not too hard) and holding yourself accountable for changing it if your results demonstrate the need.  This is good for your program, your students and music education.</a:t>
            </a:r>
          </a:p>
          <a:p>
            <a:r>
              <a:rPr lang="en-US" dirty="0" smtClean="0"/>
              <a:t>Because you and your students are working towards their ability to  demonstrate mastery, you are providing the continuity that will ensure they remember what you teach them!</a:t>
            </a:r>
          </a:p>
          <a:p>
            <a:endParaRPr lang="en-US" dirty="0"/>
          </a:p>
        </p:txBody>
      </p:sp>
    </p:spTree>
    <p:custDataLst>
      <p:tags r:id="rId1"/>
    </p:custDataLst>
    <p:extLst>
      <p:ext uri="{BB962C8B-B14F-4D97-AF65-F5344CB8AC3E}">
        <p14:creationId xmlns:p14="http://schemas.microsoft.com/office/powerpoint/2010/main" val="3810257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panic.</a:t>
            </a:r>
            <a:endParaRPr lang="en-US" dirty="0"/>
          </a:p>
        </p:txBody>
      </p:sp>
      <p:sp>
        <p:nvSpPr>
          <p:cNvPr id="3" name="Content Placeholder 2"/>
          <p:cNvSpPr>
            <a:spLocks noGrp="1"/>
          </p:cNvSpPr>
          <p:nvPr>
            <p:ph idx="1"/>
          </p:nvPr>
        </p:nvSpPr>
        <p:spPr/>
        <p:txBody>
          <a:bodyPr/>
          <a:lstStyle/>
          <a:p>
            <a:r>
              <a:rPr lang="en-US" dirty="0" smtClean="0"/>
              <a:t>Assessments do not have to be “hard.”</a:t>
            </a:r>
          </a:p>
          <a:p>
            <a:r>
              <a:rPr lang="en-US" dirty="0" smtClean="0"/>
              <a:t>You get to decide what they are.</a:t>
            </a:r>
          </a:p>
          <a:p>
            <a:r>
              <a:rPr lang="en-US" dirty="0" smtClean="0"/>
              <a:t>You get to decide if they need changing.</a:t>
            </a:r>
          </a:p>
          <a:p>
            <a:endParaRPr lang="en-US" dirty="0"/>
          </a:p>
          <a:p>
            <a:pPr marL="0" indent="0">
              <a:buNone/>
            </a:pPr>
            <a:r>
              <a:rPr lang="en-US" dirty="0"/>
              <a:t> </a:t>
            </a:r>
            <a:r>
              <a:rPr lang="en-US" dirty="0" smtClean="0"/>
              <a:t>   We’ll look at some ideas in a minute…</a:t>
            </a:r>
          </a:p>
        </p:txBody>
      </p:sp>
    </p:spTree>
    <p:custDataLst>
      <p:tags r:id="rId1"/>
    </p:custDataLst>
    <p:extLst>
      <p:ext uri="{BB962C8B-B14F-4D97-AF65-F5344CB8AC3E}">
        <p14:creationId xmlns:p14="http://schemas.microsoft.com/office/powerpoint/2010/main" val="2925043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I Assess?</a:t>
            </a:r>
            <a:endParaRPr lang="en-US" dirty="0"/>
          </a:p>
        </p:txBody>
      </p:sp>
      <p:sp>
        <p:nvSpPr>
          <p:cNvPr id="3" name="Content Placeholder 2"/>
          <p:cNvSpPr>
            <a:spLocks noGrp="1"/>
          </p:cNvSpPr>
          <p:nvPr>
            <p:ph idx="1"/>
          </p:nvPr>
        </p:nvSpPr>
        <p:spPr/>
        <p:txBody>
          <a:bodyPr/>
          <a:lstStyle/>
          <a:p>
            <a:r>
              <a:rPr lang="en-US" dirty="0" smtClean="0"/>
              <a:t>I assess every 9 weeks.  This provides enough time to cover lots of material without overloading students.</a:t>
            </a:r>
          </a:p>
          <a:p>
            <a:r>
              <a:rPr lang="en-US" dirty="0" smtClean="0"/>
              <a:t>At 8 weeks we review all material together as a class.  I give each child a study sheet and we review it together.  This </a:t>
            </a:r>
            <a:r>
              <a:rPr lang="en-US" i="1" dirty="0" smtClean="0"/>
              <a:t>consolidates the learning</a:t>
            </a:r>
            <a:r>
              <a:rPr lang="en-US" dirty="0" smtClean="0"/>
              <a:t> as well as prepares them for the assessment. </a:t>
            </a:r>
          </a:p>
        </p:txBody>
      </p:sp>
    </p:spTree>
    <p:custDataLst>
      <p:tags r:id="rId1"/>
    </p:custDataLst>
    <p:extLst>
      <p:ext uri="{BB962C8B-B14F-4D97-AF65-F5344CB8AC3E}">
        <p14:creationId xmlns:p14="http://schemas.microsoft.com/office/powerpoint/2010/main" val="4066210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goal of my assessments?</a:t>
            </a:r>
            <a:endParaRPr lang="en-US" dirty="0"/>
          </a:p>
        </p:txBody>
      </p:sp>
      <p:sp>
        <p:nvSpPr>
          <p:cNvPr id="3" name="Content Placeholder 2"/>
          <p:cNvSpPr>
            <a:spLocks noGrp="1"/>
          </p:cNvSpPr>
          <p:nvPr>
            <p:ph idx="1"/>
          </p:nvPr>
        </p:nvSpPr>
        <p:spPr/>
        <p:txBody>
          <a:bodyPr>
            <a:normAutofit/>
          </a:bodyPr>
          <a:lstStyle/>
          <a:p>
            <a:r>
              <a:rPr lang="en-US" dirty="0" smtClean="0"/>
              <a:t>I have no interest in failing a student in elementary music.  Once a week is not enough for the students to learn at a considerable depth of knowledge.  However, </a:t>
            </a:r>
            <a:r>
              <a:rPr lang="en-US" u="sng" dirty="0" smtClean="0"/>
              <a:t>the assessments can provide data and accountability.</a:t>
            </a:r>
          </a:p>
          <a:p>
            <a:r>
              <a:rPr lang="en-US" dirty="0" smtClean="0"/>
              <a:t>IC guidelines for assessments are that they make up 30% of the final grade.  When combined with participation, performance, and projects, this means that a child that participates in class but receives an extremely low grade on the assessment might fall somewhere in the mid 80’s.</a:t>
            </a:r>
          </a:p>
          <a:p>
            <a:r>
              <a:rPr lang="en-US" dirty="0" smtClean="0"/>
              <a:t>Because parents can’t believe an elementary school child could possibly get “less than 100 in music (!)” </a:t>
            </a:r>
            <a:r>
              <a:rPr lang="en-US" u="sng" dirty="0" smtClean="0"/>
              <a:t>the assessment, if done properly, provides a relatively painless way to wake them up</a:t>
            </a:r>
            <a:r>
              <a:rPr lang="en-US" dirty="0" smtClean="0"/>
              <a:t>…painless, because you can’t really argue that a “B” is bad, but you can’t claim the child knew their stuff either.</a:t>
            </a:r>
          </a:p>
          <a:p>
            <a:endParaRPr lang="en-US" dirty="0"/>
          </a:p>
        </p:txBody>
      </p:sp>
    </p:spTree>
    <p:custDataLst>
      <p:tags r:id="rId1"/>
    </p:custDataLst>
    <p:extLst>
      <p:ext uri="{BB962C8B-B14F-4D97-AF65-F5344CB8AC3E}">
        <p14:creationId xmlns:p14="http://schemas.microsoft.com/office/powerpoint/2010/main" val="633606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ensure that your assessments are fair</a:t>
            </a:r>
            <a:endParaRPr lang="en-US" dirty="0"/>
          </a:p>
        </p:txBody>
      </p:sp>
      <p:sp>
        <p:nvSpPr>
          <p:cNvPr id="3" name="Content Placeholder 2"/>
          <p:cNvSpPr>
            <a:spLocks noGrp="1"/>
          </p:cNvSpPr>
          <p:nvPr>
            <p:ph idx="1"/>
          </p:nvPr>
        </p:nvSpPr>
        <p:spPr/>
        <p:txBody>
          <a:bodyPr/>
          <a:lstStyle/>
          <a:p>
            <a:r>
              <a:rPr lang="en-US" sz="2000" dirty="0" smtClean="0"/>
              <a:t>Provide a </a:t>
            </a:r>
            <a:r>
              <a:rPr lang="en-US" sz="2000" b="1" dirty="0" smtClean="0"/>
              <a:t>study sheet </a:t>
            </a:r>
            <a:r>
              <a:rPr lang="en-US" sz="2000" dirty="0" smtClean="0"/>
              <a:t>and go over the information you will be assessing carefully on week 8.  Reserve class time to clear up any confusion about any topic, and encourage students to ask questions.</a:t>
            </a:r>
          </a:p>
          <a:p>
            <a:endParaRPr lang="en-US" dirty="0"/>
          </a:p>
        </p:txBody>
      </p:sp>
    </p:spTree>
    <p:custDataLst>
      <p:tags r:id="rId1"/>
    </p:custDataLst>
    <p:extLst>
      <p:ext uri="{BB962C8B-B14F-4D97-AF65-F5344CB8AC3E}">
        <p14:creationId xmlns:p14="http://schemas.microsoft.com/office/powerpoint/2010/main" val="5982742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302</TotalTime>
  <Words>2070</Words>
  <Application>Microsoft Office PowerPoint</Application>
  <PresentationFormat>Widescreen</PresentationFormat>
  <Paragraphs>119</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Trebuchet MS</vt:lpstr>
      <vt:lpstr>Wingdings 3</vt:lpstr>
      <vt:lpstr>Facet</vt:lpstr>
      <vt:lpstr>Assessments in Elementary Music</vt:lpstr>
      <vt:lpstr>Why is it important to have good assessments in elementary music?</vt:lpstr>
      <vt:lpstr>Why is it important to have good assessments in elementary music?</vt:lpstr>
      <vt:lpstr>Why is it important to have good assessments in elementary music?</vt:lpstr>
      <vt:lpstr>“Seriously?  I see them once a week!”</vt:lpstr>
      <vt:lpstr>Don’t panic.</vt:lpstr>
      <vt:lpstr>When Should I Assess?</vt:lpstr>
      <vt:lpstr>What is the goal of my assessments?</vt:lpstr>
      <vt:lpstr>How to ensure that your assessments are fair</vt:lpstr>
      <vt:lpstr>How to ensure that your assessments are fair</vt:lpstr>
      <vt:lpstr>How to ensure that your assessments are fair</vt:lpstr>
      <vt:lpstr>For example: a 3rd grade assessment at 27 weeks</vt:lpstr>
      <vt:lpstr>Traquavis takes the test…</vt:lpstr>
      <vt:lpstr>Traquavis takes the test…</vt:lpstr>
      <vt:lpstr>Traquavis takes the test…</vt:lpstr>
      <vt:lpstr>Traquavis wants to improve his score</vt:lpstr>
      <vt:lpstr>The result…</vt:lpstr>
      <vt:lpstr>Kindergarten and First</vt:lpstr>
      <vt:lpstr>Kindergarten</vt:lpstr>
      <vt:lpstr>Performance assessment for First Grade</vt:lpstr>
      <vt:lpstr>Performance Assessments Should…</vt:lpstr>
      <vt:lpstr>Example of a First Grade Performance Assessment</vt:lpstr>
      <vt:lpstr>Example of a First Grade Performance Assessment</vt:lpstr>
      <vt:lpstr>Example of a First Grade Performance Assessment</vt:lpstr>
      <vt:lpstr>Grading the assessment (assume this is the only one you use)</vt:lpstr>
      <vt:lpstr>You can combine several performance assessments if you have time.</vt:lpstr>
      <vt:lpstr>Treat the performance assessment like the written one</vt:lpstr>
      <vt:lpstr>If you want to look at my materials…</vt:lpstr>
    </vt:vector>
  </TitlesOfParts>
  <Company>Atlanta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Assessments in Elementary Music</dc:title>
  <dc:creator>Cole, Adam</dc:creator>
  <cp:lastModifiedBy>Cole, Adam</cp:lastModifiedBy>
  <cp:revision>23</cp:revision>
  <dcterms:created xsi:type="dcterms:W3CDTF">2016-07-26T16:26:27Z</dcterms:created>
  <dcterms:modified xsi:type="dcterms:W3CDTF">2016-07-26T21:35:40Z</dcterms:modified>
</cp:coreProperties>
</file>